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7" r:id="rId5"/>
    <p:sldId id="259" r:id="rId6"/>
    <p:sldId id="262" r:id="rId7"/>
    <p:sldId id="258" r:id="rId8"/>
    <p:sldId id="260" r:id="rId9"/>
    <p:sldId id="261"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Salisbury" initials="RS" lastIdx="1" clrIdx="0">
    <p:extLst>
      <p:ext uri="{19B8F6BF-5375-455C-9EA6-DF929625EA0E}">
        <p15:presenceInfo xmlns:p15="http://schemas.microsoft.com/office/powerpoint/2012/main" userId="S-1-5-21-167407527-4009566611-639637296-1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heffield" userId="0eced7b4-bbab-49a1-a0aa-d3e4a96fc300" providerId="ADAL" clId="{373127EB-2057-437A-812A-61BB8541A883}"/>
    <pc:docChg chg="modSld">
      <pc:chgData name="Laura Sheffield" userId="0eced7b4-bbab-49a1-a0aa-d3e4a96fc300" providerId="ADAL" clId="{373127EB-2057-437A-812A-61BB8541A883}" dt="2025-01-21T16:48:00.695" v="51" actId="20577"/>
      <pc:docMkLst>
        <pc:docMk/>
      </pc:docMkLst>
      <pc:sldChg chg="modSp mod">
        <pc:chgData name="Laura Sheffield" userId="0eced7b4-bbab-49a1-a0aa-d3e4a96fc300" providerId="ADAL" clId="{373127EB-2057-437A-812A-61BB8541A883}" dt="2025-01-21T16:48:00.695" v="51" actId="20577"/>
        <pc:sldMkLst>
          <pc:docMk/>
          <pc:sldMk cId="1392187498" sldId="262"/>
        </pc:sldMkLst>
        <pc:spChg chg="mod">
          <ac:chgData name="Laura Sheffield" userId="0eced7b4-bbab-49a1-a0aa-d3e4a96fc300" providerId="ADAL" clId="{373127EB-2057-437A-812A-61BB8541A883}" dt="2025-01-21T16:47:26.317" v="13" actId="207"/>
          <ac:spMkLst>
            <pc:docMk/>
            <pc:sldMk cId="1392187498" sldId="262"/>
            <ac:spMk id="4" creationId="{81261220-3ECD-484C-AC6F-12232703C4AF}"/>
          </ac:spMkLst>
        </pc:spChg>
        <pc:spChg chg="mod">
          <ac:chgData name="Laura Sheffield" userId="0eced7b4-bbab-49a1-a0aa-d3e4a96fc300" providerId="ADAL" clId="{373127EB-2057-437A-812A-61BB8541A883}" dt="2025-01-21T16:47:45.356" v="34" actId="207"/>
          <ac:spMkLst>
            <pc:docMk/>
            <pc:sldMk cId="1392187498" sldId="262"/>
            <ac:spMk id="5" creationId="{9F3D6F16-6F86-4C21-AEAD-B8163A86D09F}"/>
          </ac:spMkLst>
        </pc:spChg>
        <pc:spChg chg="mod">
          <ac:chgData name="Laura Sheffield" userId="0eced7b4-bbab-49a1-a0aa-d3e4a96fc300" providerId="ADAL" clId="{373127EB-2057-437A-812A-61BB8541A883}" dt="2025-01-21T16:48:00.695" v="51" actId="20577"/>
          <ac:spMkLst>
            <pc:docMk/>
            <pc:sldMk cId="1392187498" sldId="262"/>
            <ac:spMk id="6" creationId="{19C5279D-7BF1-4FA5-B946-8C4DDAE38F91}"/>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1-11T17:25:19.658" idx="1">
    <p:pos x="10" y="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Okehampton Goods Shed.jpg - Wikimedia Commons">
            <a:extLst>
              <a:ext uri="{FF2B5EF4-FFF2-40B4-BE49-F238E27FC236}">
                <a16:creationId xmlns:a16="http://schemas.microsoft.com/office/drawing/2014/main" id="{54235DBA-7136-4071-A2D5-656758D35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32"/>
          <a:stretch/>
        </p:blipFill>
        <p:spPr bwMode="auto">
          <a:xfrm>
            <a:off x="5547918" y="3189673"/>
            <a:ext cx="6644082" cy="37856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D69E1BE-235D-423A-8F4A-9B600ABB4B53}"/>
              </a:ext>
            </a:extLst>
          </p:cNvPr>
          <p:cNvSpPr>
            <a:spLocks noGrp="1"/>
          </p:cNvSpPr>
          <p:nvPr>
            <p:ph type="ctrTitle"/>
          </p:nvPr>
        </p:nvSpPr>
        <p:spPr>
          <a:xfrm>
            <a:off x="0" y="125006"/>
            <a:ext cx="9253058" cy="864066"/>
          </a:xfrm>
        </p:spPr>
        <p:txBody>
          <a:bodyPr/>
          <a:lstStyle/>
          <a:p>
            <a:r>
              <a:rPr lang="en-GB" sz="4800" u="sng">
                <a:solidFill>
                  <a:schemeClr val="tx1"/>
                </a:solidFill>
              </a:rPr>
              <a:t>Adventure Okehampton</a:t>
            </a:r>
          </a:p>
        </p:txBody>
      </p:sp>
      <p:sp>
        <p:nvSpPr>
          <p:cNvPr id="4" name="TextBox 3">
            <a:extLst>
              <a:ext uri="{FF2B5EF4-FFF2-40B4-BE49-F238E27FC236}">
                <a16:creationId xmlns:a16="http://schemas.microsoft.com/office/drawing/2014/main" id="{81261220-3ECD-484C-AC6F-12232703C4AF}"/>
              </a:ext>
            </a:extLst>
          </p:cNvPr>
          <p:cNvSpPr txBox="1"/>
          <p:nvPr/>
        </p:nvSpPr>
        <p:spPr>
          <a:xfrm>
            <a:off x="440420" y="989072"/>
            <a:ext cx="10008068" cy="4093428"/>
          </a:xfrm>
          <a:prstGeom prst="rect">
            <a:avLst/>
          </a:prstGeom>
          <a:noFill/>
        </p:spPr>
        <p:txBody>
          <a:bodyPr wrap="square" rtlCol="0">
            <a:spAutoFit/>
          </a:bodyPr>
          <a:lstStyle/>
          <a:p>
            <a:pPr marL="285750" indent="-285750">
              <a:buFont typeface="Arial" panose="020B0604020202020204" pitchFamily="34" charset="0"/>
              <a:buChar char="•"/>
            </a:pPr>
            <a:r>
              <a:rPr lang="en-GB" sz="2000"/>
              <a:t>We’ve been before in 2021 and 2022 and it was successful from both a fun and safety point of view.</a:t>
            </a:r>
          </a:p>
          <a:p>
            <a:pPr marL="285750" indent="-285750">
              <a:buFont typeface="Arial" panose="020B0604020202020204" pitchFamily="34" charset="0"/>
              <a:buChar char="•"/>
            </a:pPr>
            <a:r>
              <a:rPr lang="en-GB" sz="2000"/>
              <a:t>It offers good outdoor activity opportunities.</a:t>
            </a:r>
          </a:p>
          <a:p>
            <a:pPr marL="285750" indent="-285750">
              <a:buFont typeface="Arial" panose="020B0604020202020204" pitchFamily="34" charset="0"/>
              <a:buChar char="•"/>
            </a:pPr>
            <a:r>
              <a:rPr lang="en-GB" sz="2000"/>
              <a:t>It’s not too far away.</a:t>
            </a:r>
          </a:p>
          <a:p>
            <a:pPr marL="285750" indent="-285750">
              <a:buFont typeface="Arial" panose="020B0604020202020204" pitchFamily="34" charset="0"/>
              <a:buChar char="•"/>
            </a:pPr>
            <a:r>
              <a:rPr lang="en-GB" sz="2000"/>
              <a:t>Usually the site is part of the YHA but we have exclusive use of the </a:t>
            </a:r>
          </a:p>
          <a:p>
            <a:r>
              <a:rPr lang="en-GB" sz="2000"/>
              <a:t>    building and grounds during our stay which will be closed to the public.</a:t>
            </a:r>
          </a:p>
          <a:p>
            <a:pPr marL="285750" indent="-285750">
              <a:buFont typeface="Arial" panose="020B0604020202020204" pitchFamily="34" charset="0"/>
              <a:buChar char="•"/>
            </a:pPr>
            <a:r>
              <a:rPr lang="en-GB" sz="2000"/>
              <a:t>The building is the old goods-shed for the railway.</a:t>
            </a:r>
          </a:p>
          <a:p>
            <a:pPr marL="285750" indent="-285750">
              <a:buFont typeface="Arial" panose="020B0604020202020204" pitchFamily="34" charset="0"/>
              <a:buChar char="•"/>
            </a:pPr>
            <a:r>
              <a:rPr lang="en-GB" sz="2000"/>
              <a:t>Dormitory accommodation</a:t>
            </a:r>
          </a:p>
          <a:p>
            <a:pPr marL="285750" indent="-285750">
              <a:buFont typeface="Arial" panose="020B0604020202020204" pitchFamily="34" charset="0"/>
              <a:buChar char="•"/>
            </a:pPr>
            <a:r>
              <a:rPr lang="en-GB" sz="2000"/>
              <a:t>2x games/ common rooms</a:t>
            </a:r>
          </a:p>
          <a:p>
            <a:pPr marL="285750" indent="-285750">
              <a:buFont typeface="Arial" panose="020B0604020202020204" pitchFamily="34" charset="0"/>
              <a:buChar char="•"/>
            </a:pPr>
            <a:r>
              <a:rPr lang="en-GB" sz="2000"/>
              <a:t>Outdoor area/ playground for free time.</a:t>
            </a:r>
          </a:p>
          <a:p>
            <a:pPr marL="285750" indent="-285750">
              <a:buFont typeface="Arial" panose="020B0604020202020204" pitchFamily="34" charset="0"/>
              <a:buChar char="•"/>
            </a:pPr>
            <a:r>
              <a:rPr lang="en-GB" sz="2000"/>
              <a:t>Dining hall and small tuck shop</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pic>
        <p:nvPicPr>
          <p:cNvPr id="1028" name="Picture 4" descr="The Goods Shed Hostel, Okehampton, Dartmoor National Park">
            <a:extLst>
              <a:ext uri="{FF2B5EF4-FFF2-40B4-BE49-F238E27FC236}">
                <a16:creationId xmlns:a16="http://schemas.microsoft.com/office/drawing/2014/main" id="{F9A6AB37-867C-40D8-964E-34F60AA92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32" y="4489605"/>
            <a:ext cx="4229275" cy="2368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F82E424-4481-4143-9541-ADCF86FDFD56}"/>
              </a:ext>
            </a:extLst>
          </p:cNvPr>
          <p:cNvPicPr>
            <a:picLocks noChangeAspect="1"/>
          </p:cNvPicPr>
          <p:nvPr/>
        </p:nvPicPr>
        <p:blipFill>
          <a:blip r:embed="rId4"/>
          <a:stretch>
            <a:fillRect/>
          </a:stretch>
        </p:blipFill>
        <p:spPr>
          <a:xfrm>
            <a:off x="9014379" y="1387350"/>
            <a:ext cx="3070617" cy="1648436"/>
          </a:xfrm>
          <a:prstGeom prst="rect">
            <a:avLst/>
          </a:prstGeom>
        </p:spPr>
      </p:pic>
      <p:sp>
        <p:nvSpPr>
          <p:cNvPr id="5" name="Oval 4">
            <a:extLst>
              <a:ext uri="{FF2B5EF4-FFF2-40B4-BE49-F238E27FC236}">
                <a16:creationId xmlns:a16="http://schemas.microsoft.com/office/drawing/2014/main" id="{94F9D222-48BC-C53B-5F68-EE44625F4878}"/>
              </a:ext>
            </a:extLst>
          </p:cNvPr>
          <p:cNvSpPr/>
          <p:nvPr/>
        </p:nvSpPr>
        <p:spPr>
          <a:xfrm>
            <a:off x="10448488" y="1867711"/>
            <a:ext cx="115750" cy="10700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4FB26BA-B956-01C1-CFEB-C182108591EA}"/>
              </a:ext>
            </a:extLst>
          </p:cNvPr>
          <p:cNvSpPr txBox="1"/>
          <p:nvPr/>
        </p:nvSpPr>
        <p:spPr>
          <a:xfrm>
            <a:off x="259976" y="3041"/>
            <a:ext cx="530068" cy="369332"/>
          </a:xfrm>
          <a:prstGeom prst="rect">
            <a:avLst/>
          </a:prstGeom>
          <a:noFill/>
        </p:spPr>
        <p:txBody>
          <a:bodyPr wrap="square" rtlCol="0">
            <a:spAutoFit/>
          </a:bodyPr>
          <a:lstStyle/>
          <a:p>
            <a:r>
              <a:rPr lang="en-GB"/>
              <a:t>LS</a:t>
            </a:r>
          </a:p>
        </p:txBody>
      </p:sp>
    </p:spTree>
    <p:extLst>
      <p:ext uri="{BB962C8B-B14F-4D97-AF65-F5344CB8AC3E}">
        <p14:creationId xmlns:p14="http://schemas.microsoft.com/office/powerpoint/2010/main" val="166274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E1BE-235D-423A-8F4A-9B600ABB4B53}"/>
              </a:ext>
            </a:extLst>
          </p:cNvPr>
          <p:cNvSpPr>
            <a:spLocks noGrp="1"/>
          </p:cNvSpPr>
          <p:nvPr>
            <p:ph type="ctrTitle"/>
          </p:nvPr>
        </p:nvSpPr>
        <p:spPr>
          <a:xfrm>
            <a:off x="838899" y="10459"/>
            <a:ext cx="2927758" cy="864066"/>
          </a:xfrm>
        </p:spPr>
        <p:txBody>
          <a:bodyPr/>
          <a:lstStyle/>
          <a:p>
            <a:r>
              <a:rPr lang="en-GB" sz="4800" u="sng">
                <a:solidFill>
                  <a:schemeClr val="tx1"/>
                </a:solidFill>
              </a:rPr>
              <a:t>Activities</a:t>
            </a:r>
          </a:p>
        </p:txBody>
      </p:sp>
      <p:sp>
        <p:nvSpPr>
          <p:cNvPr id="4" name="TextBox 3">
            <a:extLst>
              <a:ext uri="{FF2B5EF4-FFF2-40B4-BE49-F238E27FC236}">
                <a16:creationId xmlns:a16="http://schemas.microsoft.com/office/drawing/2014/main" id="{81261220-3ECD-484C-AC6F-12232703C4AF}"/>
              </a:ext>
            </a:extLst>
          </p:cNvPr>
          <p:cNvSpPr txBox="1"/>
          <p:nvPr/>
        </p:nvSpPr>
        <p:spPr>
          <a:xfrm>
            <a:off x="595618" y="874525"/>
            <a:ext cx="5981352" cy="4524315"/>
          </a:xfrm>
          <a:prstGeom prst="rect">
            <a:avLst/>
          </a:prstGeom>
          <a:noFill/>
        </p:spPr>
        <p:txBody>
          <a:bodyPr wrap="square" rtlCol="0">
            <a:spAutoFit/>
          </a:bodyPr>
          <a:lstStyle/>
          <a:p>
            <a:r>
              <a:rPr lang="en-GB"/>
              <a:t>Our activity schedule is still TBC but it will consist of activities such as: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Gorge Scrambling</a:t>
            </a:r>
          </a:p>
          <a:p>
            <a:pPr marL="285750" indent="-285750">
              <a:buFont typeface="Arial" panose="020B0604020202020204" pitchFamily="34" charset="0"/>
              <a:buChar char="•"/>
            </a:pPr>
            <a:r>
              <a:rPr lang="en-GB"/>
              <a:t>High ropes</a:t>
            </a:r>
          </a:p>
          <a:p>
            <a:pPr marL="285750" indent="-285750">
              <a:buFont typeface="Arial" panose="020B0604020202020204" pitchFamily="34" charset="0"/>
              <a:buChar char="•"/>
            </a:pPr>
            <a:r>
              <a:rPr lang="en-GB"/>
              <a:t>Cycling</a:t>
            </a:r>
          </a:p>
          <a:p>
            <a:pPr marL="285750" indent="-285750">
              <a:buFont typeface="Arial" panose="020B0604020202020204" pitchFamily="34" charset="0"/>
              <a:buChar char="•"/>
            </a:pPr>
            <a:r>
              <a:rPr lang="en-GB"/>
              <a:t>Rock climbing</a:t>
            </a:r>
          </a:p>
          <a:p>
            <a:pPr marL="285750" indent="-285750">
              <a:buFont typeface="Arial" panose="020B0604020202020204" pitchFamily="34" charset="0"/>
              <a:buChar char="•"/>
            </a:pPr>
            <a:r>
              <a:rPr lang="en-GB" err="1"/>
              <a:t>Weasling</a:t>
            </a:r>
            <a:endParaRPr lang="en-GB"/>
          </a:p>
          <a:p>
            <a:pPr marL="285750" indent="-285750">
              <a:buFont typeface="Arial" panose="020B0604020202020204" pitchFamily="34" charset="0"/>
              <a:buChar char="•"/>
            </a:pPr>
            <a:r>
              <a:rPr lang="en-GB"/>
              <a:t>Archery</a:t>
            </a:r>
          </a:p>
          <a:p>
            <a:pPr marL="285750" indent="-285750">
              <a:buFont typeface="Arial" panose="020B0604020202020204" pitchFamily="34" charset="0"/>
              <a:buChar char="•"/>
            </a:pPr>
            <a:r>
              <a:rPr lang="en-GB"/>
              <a:t>Night walk</a:t>
            </a:r>
          </a:p>
          <a:p>
            <a:pPr marL="285750" indent="-285750">
              <a:buFont typeface="Arial" panose="020B0604020202020204" pitchFamily="34" charset="0"/>
              <a:buChar char="•"/>
            </a:pPr>
            <a:r>
              <a:rPr lang="en-GB"/>
              <a:t>Team challenges</a:t>
            </a:r>
          </a:p>
          <a:p>
            <a:pPr marL="285750" indent="-285750">
              <a:buFont typeface="Arial" panose="020B0604020202020204" pitchFamily="34" charset="0"/>
              <a:buChar char="•"/>
            </a:pPr>
            <a:r>
              <a:rPr lang="en-GB"/>
              <a:t>Kayaking</a:t>
            </a:r>
          </a:p>
          <a:p>
            <a:pPr marL="285750" indent="-285750">
              <a:buFont typeface="Arial" panose="020B0604020202020204" pitchFamily="34" charset="0"/>
              <a:buChar char="•"/>
            </a:pPr>
            <a:r>
              <a:rPr lang="en-GB"/>
              <a:t>Canoeing</a:t>
            </a:r>
          </a:p>
          <a:p>
            <a:pPr marL="285750" indent="-285750">
              <a:buFont typeface="Arial" panose="020B0604020202020204" pitchFamily="34" charset="0"/>
              <a:buChar char="•"/>
            </a:pPr>
            <a:r>
              <a:rPr lang="en-GB"/>
              <a:t>Raft Building</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
        <p:nvSpPr>
          <p:cNvPr id="3" name="Rectangle 2">
            <a:extLst>
              <a:ext uri="{FF2B5EF4-FFF2-40B4-BE49-F238E27FC236}">
                <a16:creationId xmlns:a16="http://schemas.microsoft.com/office/drawing/2014/main" id="{E14732D4-F29E-44AB-801E-1731E53A7351}"/>
              </a:ext>
            </a:extLst>
          </p:cNvPr>
          <p:cNvSpPr/>
          <p:nvPr/>
        </p:nvSpPr>
        <p:spPr>
          <a:xfrm>
            <a:off x="111852" y="5521810"/>
            <a:ext cx="9871047" cy="1200329"/>
          </a:xfrm>
          <a:prstGeom prst="rect">
            <a:avLst/>
          </a:prstGeom>
        </p:spPr>
        <p:txBody>
          <a:bodyPr wrap="square">
            <a:spAutoFit/>
          </a:bodyPr>
          <a:lstStyle/>
          <a:p>
            <a:pPr marL="285750" indent="-285750" fontAlgn="base">
              <a:buFont typeface="Wingdings" panose="05000000000000000000" pitchFamily="2" charset="2"/>
              <a:buChar char="Ø"/>
            </a:pPr>
            <a:r>
              <a:rPr lang="en-GB">
                <a:solidFill>
                  <a:srgbClr val="000000"/>
                </a:solidFill>
                <a:latin typeface="Calibri" panose="020F0502020204030204" pitchFamily="34" charset="0"/>
              </a:rPr>
              <a:t>There are 6 activity groups of roughly 12 children. Each group will have </a:t>
            </a:r>
            <a:r>
              <a:rPr lang="en-GB" err="1">
                <a:solidFill>
                  <a:srgbClr val="000000"/>
                </a:solidFill>
                <a:latin typeface="Calibri" panose="020F0502020204030204" pitchFamily="34" charset="0"/>
              </a:rPr>
              <a:t>Elmlea</a:t>
            </a:r>
            <a:r>
              <a:rPr lang="en-GB">
                <a:solidFill>
                  <a:srgbClr val="000000"/>
                </a:solidFill>
                <a:latin typeface="Calibri" panose="020F0502020204030204" pitchFamily="34" charset="0"/>
              </a:rPr>
              <a:t> staff/helpers assigned to their groups in addition to Adventure Okehampton’s qualified instructors.</a:t>
            </a:r>
          </a:p>
          <a:p>
            <a:pPr marL="285750" indent="-285750" fontAlgn="base">
              <a:buFont typeface="Wingdings" panose="05000000000000000000" pitchFamily="2" charset="2"/>
              <a:buChar char="Ø"/>
            </a:pPr>
            <a:r>
              <a:rPr lang="en-GB">
                <a:solidFill>
                  <a:srgbClr val="000000"/>
                </a:solidFill>
                <a:latin typeface="Calibri" panose="020F0502020204030204" pitchFamily="34" charset="0"/>
              </a:rPr>
              <a:t>Evening activities will see activity groups combine to make 2 much larger groups.</a:t>
            </a:r>
          </a:p>
          <a:p>
            <a:pPr marL="285750" indent="-285750" fontAlgn="base">
              <a:buFont typeface="Wingdings" panose="05000000000000000000" pitchFamily="2" charset="2"/>
              <a:buChar char="Ø"/>
            </a:pPr>
            <a:r>
              <a:rPr lang="en-GB">
                <a:solidFill>
                  <a:srgbClr val="000000"/>
                </a:solidFill>
                <a:latin typeface="Calibri" panose="020F0502020204030204" pitchFamily="34" charset="0"/>
              </a:rPr>
              <a:t>All specialist safety/activity equipment is provided by Okehampton.  </a:t>
            </a:r>
          </a:p>
        </p:txBody>
      </p:sp>
      <p:pic>
        <p:nvPicPr>
          <p:cNvPr id="5" name="Picture 4" descr="https://adventureokehampton.com/wp-content/uploads/2019/07/GORGE_SCRAMBLINGSlider-2.jpg">
            <a:extLst>
              <a:ext uri="{FF2B5EF4-FFF2-40B4-BE49-F238E27FC236}">
                <a16:creationId xmlns:a16="http://schemas.microsoft.com/office/drawing/2014/main" id="{ECFC249B-772C-45EC-8380-1E8D97431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798" y="152909"/>
            <a:ext cx="5406180" cy="30683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adventureokehampton.com/wp-content/uploads/2019/07/CYCLINGSlider-1.jpg">
            <a:extLst>
              <a:ext uri="{FF2B5EF4-FFF2-40B4-BE49-F238E27FC236}">
                <a16:creationId xmlns:a16="http://schemas.microsoft.com/office/drawing/2014/main" id="{4247E897-C0A5-4FEA-8CB6-2C6F0818E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976" y="3217075"/>
            <a:ext cx="3870995" cy="21970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dventureokehampton.com/wp-content/uploads/2019/07/ARCHERYSlider-2.jpg">
            <a:extLst>
              <a:ext uri="{FF2B5EF4-FFF2-40B4-BE49-F238E27FC236}">
                <a16:creationId xmlns:a16="http://schemas.microsoft.com/office/drawing/2014/main" id="{C09F7B35-C847-43D8-85B6-6A44AE754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061" y="3519770"/>
            <a:ext cx="3421661" cy="19420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dventureokehampton.com/wp-content/uploads/2019/07/HIGH_ROPESSlider-12.jpg">
            <a:extLst>
              <a:ext uri="{FF2B5EF4-FFF2-40B4-BE49-F238E27FC236}">
                <a16:creationId xmlns:a16="http://schemas.microsoft.com/office/drawing/2014/main" id="{53411CC9-AE2B-446A-93B2-7886CB049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090" y="1447840"/>
            <a:ext cx="3683591" cy="209068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adventureokehampton.com/wp-content/uploads/2019/07/TEAM_BUILDINGSlider-3.jpg">
            <a:extLst>
              <a:ext uri="{FF2B5EF4-FFF2-40B4-BE49-F238E27FC236}">
                <a16:creationId xmlns:a16="http://schemas.microsoft.com/office/drawing/2014/main" id="{E981EAD5-0A6D-436A-BB7B-49433F265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7865" y="5461794"/>
            <a:ext cx="2394135" cy="13588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58E126-44BE-821F-20A5-9FA43487DA04}"/>
              </a:ext>
            </a:extLst>
          </p:cNvPr>
          <p:cNvSpPr txBox="1"/>
          <p:nvPr/>
        </p:nvSpPr>
        <p:spPr>
          <a:xfrm>
            <a:off x="259976" y="3041"/>
            <a:ext cx="530068" cy="369332"/>
          </a:xfrm>
          <a:prstGeom prst="rect">
            <a:avLst/>
          </a:prstGeom>
          <a:noFill/>
        </p:spPr>
        <p:txBody>
          <a:bodyPr wrap="square" rtlCol="0">
            <a:spAutoFit/>
          </a:bodyPr>
          <a:lstStyle/>
          <a:p>
            <a:r>
              <a:rPr lang="en-GB"/>
              <a:t>RL</a:t>
            </a:r>
          </a:p>
        </p:txBody>
      </p:sp>
    </p:spTree>
    <p:extLst>
      <p:ext uri="{BB962C8B-B14F-4D97-AF65-F5344CB8AC3E}">
        <p14:creationId xmlns:p14="http://schemas.microsoft.com/office/powerpoint/2010/main" val="15441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E1BE-235D-423A-8F4A-9B600ABB4B53}"/>
              </a:ext>
            </a:extLst>
          </p:cNvPr>
          <p:cNvSpPr>
            <a:spLocks noGrp="1"/>
          </p:cNvSpPr>
          <p:nvPr>
            <p:ph type="ctrTitle"/>
          </p:nvPr>
        </p:nvSpPr>
        <p:spPr>
          <a:xfrm>
            <a:off x="1023457" y="0"/>
            <a:ext cx="4848837" cy="864066"/>
          </a:xfrm>
        </p:spPr>
        <p:txBody>
          <a:bodyPr/>
          <a:lstStyle/>
          <a:p>
            <a:r>
              <a:rPr lang="en-GB" sz="4800" u="sng">
                <a:solidFill>
                  <a:schemeClr val="tx1"/>
                </a:solidFill>
              </a:rPr>
              <a:t>Typical Schedule</a:t>
            </a:r>
          </a:p>
        </p:txBody>
      </p:sp>
      <p:sp>
        <p:nvSpPr>
          <p:cNvPr id="4" name="TextBox 3">
            <a:extLst>
              <a:ext uri="{FF2B5EF4-FFF2-40B4-BE49-F238E27FC236}">
                <a16:creationId xmlns:a16="http://schemas.microsoft.com/office/drawing/2014/main" id="{81261220-3ECD-484C-AC6F-12232703C4AF}"/>
              </a:ext>
            </a:extLst>
          </p:cNvPr>
          <p:cNvSpPr txBox="1"/>
          <p:nvPr/>
        </p:nvSpPr>
        <p:spPr>
          <a:xfrm>
            <a:off x="713063" y="914400"/>
            <a:ext cx="3162651" cy="3139321"/>
          </a:xfrm>
          <a:prstGeom prst="rect">
            <a:avLst/>
          </a:prstGeom>
          <a:noFill/>
        </p:spPr>
        <p:txBody>
          <a:bodyPr wrap="square" rtlCol="0">
            <a:spAutoFit/>
          </a:bodyPr>
          <a:lstStyle/>
          <a:p>
            <a:r>
              <a:rPr lang="en-GB" u="sng"/>
              <a:t>Monday</a:t>
            </a:r>
          </a:p>
          <a:p>
            <a:pPr marL="285750" indent="-285750">
              <a:buFont typeface="Arial" panose="020B0604020202020204" pitchFamily="34" charset="0"/>
              <a:buChar char="•"/>
            </a:pPr>
            <a:r>
              <a:rPr lang="en-GB"/>
              <a:t>Travel</a:t>
            </a:r>
          </a:p>
          <a:p>
            <a:pPr marL="285750" indent="-285750">
              <a:buFont typeface="Arial" panose="020B0604020202020204" pitchFamily="34" charset="0"/>
              <a:buChar char="•"/>
            </a:pPr>
            <a:r>
              <a:rPr lang="en-GB"/>
              <a:t>Welcome, have lunch and unpack on arrival </a:t>
            </a:r>
          </a:p>
          <a:p>
            <a:pPr marL="285750" indent="-285750">
              <a:buFont typeface="Arial" panose="020B0604020202020204" pitchFamily="34" charset="0"/>
              <a:buChar char="•"/>
            </a:pPr>
            <a:r>
              <a:rPr lang="en-GB">
                <a:solidFill>
                  <a:srgbClr val="FF0000"/>
                </a:solidFill>
              </a:rPr>
              <a:t>Activity</a:t>
            </a:r>
          </a:p>
          <a:p>
            <a:pPr marL="285750" indent="-285750">
              <a:buFont typeface="Arial" panose="020B0604020202020204" pitchFamily="34" charset="0"/>
              <a:buChar char="•"/>
            </a:pPr>
            <a:r>
              <a:rPr lang="en-GB"/>
              <a:t>Dinner</a:t>
            </a:r>
          </a:p>
          <a:p>
            <a:pPr marL="285750" indent="-285750">
              <a:buFont typeface="Arial" panose="020B0604020202020204" pitchFamily="34" charset="0"/>
              <a:buChar char="•"/>
            </a:pPr>
            <a:r>
              <a:rPr lang="en-GB"/>
              <a:t>Free-time and shop</a:t>
            </a:r>
          </a:p>
          <a:p>
            <a:pPr marL="285750" indent="-285750">
              <a:buFont typeface="Arial" panose="020B0604020202020204" pitchFamily="34" charset="0"/>
              <a:buChar char="•"/>
            </a:pPr>
            <a:r>
              <a:rPr lang="en-GB">
                <a:solidFill>
                  <a:srgbClr val="FF0000"/>
                </a:solidFill>
              </a:rPr>
              <a:t>Evening activity</a:t>
            </a:r>
          </a:p>
          <a:p>
            <a:pPr marL="285750" indent="-285750">
              <a:buFont typeface="Arial" panose="020B0604020202020204" pitchFamily="34" charset="0"/>
              <a:buChar char="•"/>
            </a:pPr>
            <a:r>
              <a:rPr lang="en-GB"/>
              <a:t>Bed</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
        <p:nvSpPr>
          <p:cNvPr id="3" name="Rectangle 2">
            <a:extLst>
              <a:ext uri="{FF2B5EF4-FFF2-40B4-BE49-F238E27FC236}">
                <a16:creationId xmlns:a16="http://schemas.microsoft.com/office/drawing/2014/main" id="{E14732D4-F29E-44AB-801E-1731E53A7351}"/>
              </a:ext>
            </a:extLst>
          </p:cNvPr>
          <p:cNvSpPr/>
          <p:nvPr/>
        </p:nvSpPr>
        <p:spPr>
          <a:xfrm>
            <a:off x="120242" y="5764983"/>
            <a:ext cx="9627765" cy="646331"/>
          </a:xfrm>
          <a:prstGeom prst="rect">
            <a:avLst/>
          </a:prstGeom>
        </p:spPr>
        <p:txBody>
          <a:bodyPr wrap="square">
            <a:spAutoFit/>
          </a:bodyPr>
          <a:lstStyle/>
          <a:p>
            <a:pPr marL="285750" indent="-285750" fontAlgn="base">
              <a:buFont typeface="Wingdings" panose="05000000000000000000" pitchFamily="2" charset="2"/>
              <a:buChar char="Ø"/>
            </a:pPr>
            <a:r>
              <a:rPr lang="en-GB">
                <a:solidFill>
                  <a:srgbClr val="000000"/>
                </a:solidFill>
                <a:latin typeface="Calibri" panose="020F0502020204030204" pitchFamily="34" charset="0"/>
              </a:rPr>
              <a:t>In-between each activity there are lots of small pockets for free-time and simply hanging out with their friends which they love but the daily schedule is pretty packed.</a:t>
            </a:r>
          </a:p>
        </p:txBody>
      </p:sp>
      <p:sp>
        <p:nvSpPr>
          <p:cNvPr id="5" name="TextBox 4">
            <a:extLst>
              <a:ext uri="{FF2B5EF4-FFF2-40B4-BE49-F238E27FC236}">
                <a16:creationId xmlns:a16="http://schemas.microsoft.com/office/drawing/2014/main" id="{9F3D6F16-6F86-4C21-AEAD-B8163A86D09F}"/>
              </a:ext>
            </a:extLst>
          </p:cNvPr>
          <p:cNvSpPr txBox="1"/>
          <p:nvPr/>
        </p:nvSpPr>
        <p:spPr>
          <a:xfrm>
            <a:off x="3734498" y="2136338"/>
            <a:ext cx="2817303" cy="3139321"/>
          </a:xfrm>
          <a:prstGeom prst="rect">
            <a:avLst/>
          </a:prstGeom>
          <a:noFill/>
        </p:spPr>
        <p:txBody>
          <a:bodyPr wrap="square" rtlCol="0">
            <a:spAutoFit/>
          </a:bodyPr>
          <a:lstStyle/>
          <a:p>
            <a:r>
              <a:rPr lang="en-GB" u="sng"/>
              <a:t>Tuesday etc…</a:t>
            </a:r>
          </a:p>
          <a:p>
            <a:pPr marL="285750" indent="-285750">
              <a:buFont typeface="Arial" panose="020B0604020202020204" pitchFamily="34" charset="0"/>
              <a:buChar char="•"/>
            </a:pPr>
            <a:r>
              <a:rPr lang="en-GB"/>
              <a:t>Breakfast</a:t>
            </a:r>
          </a:p>
          <a:p>
            <a:pPr marL="285750" indent="-285750">
              <a:buFont typeface="Arial" panose="020B0604020202020204" pitchFamily="34" charset="0"/>
              <a:buChar char="•"/>
            </a:pPr>
            <a:r>
              <a:rPr lang="en-GB">
                <a:solidFill>
                  <a:srgbClr val="FF0000"/>
                </a:solidFill>
              </a:rPr>
              <a:t>Activity</a:t>
            </a:r>
          </a:p>
          <a:p>
            <a:pPr marL="285750" indent="-285750">
              <a:buFont typeface="Arial" panose="020B0604020202020204" pitchFamily="34" charset="0"/>
              <a:buChar char="•"/>
            </a:pPr>
            <a:r>
              <a:rPr lang="en-GB"/>
              <a:t>Lunch</a:t>
            </a:r>
          </a:p>
          <a:p>
            <a:pPr marL="285750" indent="-285750">
              <a:buFont typeface="Arial" panose="020B0604020202020204" pitchFamily="34" charset="0"/>
              <a:buChar char="•"/>
            </a:pPr>
            <a:r>
              <a:rPr lang="en-GB">
                <a:solidFill>
                  <a:srgbClr val="FF0000"/>
                </a:solidFill>
              </a:rPr>
              <a:t>Activity</a:t>
            </a:r>
          </a:p>
          <a:p>
            <a:pPr marL="285750" indent="-285750">
              <a:buFont typeface="Arial" panose="020B0604020202020204" pitchFamily="34" charset="0"/>
              <a:buChar char="•"/>
            </a:pPr>
            <a:r>
              <a:rPr lang="en-GB"/>
              <a:t>Dinner</a:t>
            </a:r>
          </a:p>
          <a:p>
            <a:pPr marL="285750" indent="-285750">
              <a:buFont typeface="Arial" panose="020B0604020202020204" pitchFamily="34" charset="0"/>
              <a:buChar char="•"/>
            </a:pPr>
            <a:r>
              <a:rPr lang="en-GB"/>
              <a:t>Free-time and shop</a:t>
            </a:r>
          </a:p>
          <a:p>
            <a:pPr marL="285750" indent="-285750">
              <a:buFont typeface="Arial" panose="020B0604020202020204" pitchFamily="34" charset="0"/>
              <a:buChar char="•"/>
            </a:pPr>
            <a:r>
              <a:rPr lang="en-GB">
                <a:solidFill>
                  <a:srgbClr val="FF0000"/>
                </a:solidFill>
              </a:rPr>
              <a:t>Evening activity</a:t>
            </a:r>
          </a:p>
          <a:p>
            <a:pPr marL="285750" indent="-285750">
              <a:buFont typeface="Arial" panose="020B0604020202020204" pitchFamily="34" charset="0"/>
              <a:buChar char="•"/>
            </a:pPr>
            <a:r>
              <a:rPr lang="en-GB"/>
              <a:t>Bed</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19C5279D-7BF1-4FA5-B946-8C4DDAE38F91}"/>
              </a:ext>
            </a:extLst>
          </p:cNvPr>
          <p:cNvSpPr txBox="1"/>
          <p:nvPr/>
        </p:nvSpPr>
        <p:spPr>
          <a:xfrm>
            <a:off x="6930704" y="3632341"/>
            <a:ext cx="2817303" cy="2585323"/>
          </a:xfrm>
          <a:prstGeom prst="rect">
            <a:avLst/>
          </a:prstGeom>
          <a:noFill/>
        </p:spPr>
        <p:txBody>
          <a:bodyPr wrap="square" rtlCol="0">
            <a:spAutoFit/>
          </a:bodyPr>
          <a:lstStyle/>
          <a:p>
            <a:r>
              <a:rPr lang="en-GB" u="sng"/>
              <a:t>Friday</a:t>
            </a:r>
          </a:p>
          <a:p>
            <a:pPr marL="285750" indent="-285750">
              <a:buFont typeface="Arial" panose="020B0604020202020204" pitchFamily="34" charset="0"/>
              <a:buChar char="•"/>
            </a:pPr>
            <a:r>
              <a:rPr lang="en-GB"/>
              <a:t>Breakfast</a:t>
            </a:r>
          </a:p>
          <a:p>
            <a:pPr marL="285750" indent="-285750">
              <a:buFont typeface="Arial" panose="020B0604020202020204" pitchFamily="34" charset="0"/>
              <a:buChar char="•"/>
            </a:pPr>
            <a:r>
              <a:rPr lang="en-GB"/>
              <a:t>Pack!</a:t>
            </a:r>
          </a:p>
          <a:p>
            <a:pPr marL="285750" indent="-285750">
              <a:buFont typeface="Arial" panose="020B0604020202020204" pitchFamily="34" charset="0"/>
              <a:buChar char="•"/>
            </a:pPr>
            <a:r>
              <a:rPr lang="en-GB">
                <a:solidFill>
                  <a:srgbClr val="FF0000"/>
                </a:solidFill>
              </a:rPr>
              <a:t>Activity</a:t>
            </a:r>
          </a:p>
          <a:p>
            <a:pPr marL="285750" indent="-285750">
              <a:buFont typeface="Arial" panose="020B0604020202020204" pitchFamily="34" charset="0"/>
              <a:buChar char="•"/>
            </a:pPr>
            <a:r>
              <a:rPr lang="en-GB"/>
              <a:t>Lunch</a:t>
            </a:r>
          </a:p>
          <a:p>
            <a:pPr marL="285750" indent="-285750">
              <a:buFont typeface="Arial" panose="020B0604020202020204" pitchFamily="34" charset="0"/>
              <a:buChar char="•"/>
            </a:pPr>
            <a:r>
              <a:rPr lang="en-GB"/>
              <a:t>1pm Travel</a:t>
            </a:r>
          </a:p>
          <a:p>
            <a:pPr marL="285750" indent="-285750">
              <a:buFont typeface="Arial" panose="020B0604020202020204" pitchFamily="34" charset="0"/>
              <a:buChar char="•"/>
            </a:pPr>
            <a:r>
              <a:rPr lang="en-GB"/>
              <a:t>Back about 3pm</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pic>
        <p:nvPicPr>
          <p:cNvPr id="3074" name="Picture 2" descr="Adventure Okehampton: The Goods Shed in Okehampton, United Kingdom from  114$, photos, reviews - zenhotels.com">
            <a:extLst>
              <a:ext uri="{FF2B5EF4-FFF2-40B4-BE49-F238E27FC236}">
                <a16:creationId xmlns:a16="http://schemas.microsoft.com/office/drawing/2014/main" id="{36E263C9-7409-4D08-AAFC-CA87D5FED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402" y="526980"/>
            <a:ext cx="2860699" cy="28606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HA Okehampton, Okehampton – Updated 2022 Prices">
            <a:extLst>
              <a:ext uri="{FF2B5EF4-FFF2-40B4-BE49-F238E27FC236}">
                <a16:creationId xmlns:a16="http://schemas.microsoft.com/office/drawing/2014/main" id="{77378B3A-E193-4D98-8F8A-756BC767F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563" y="206644"/>
            <a:ext cx="3220618" cy="2148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3B14A0-7480-DB8C-5AB5-61E9355D6DAE}"/>
              </a:ext>
            </a:extLst>
          </p:cNvPr>
          <p:cNvSpPr txBox="1"/>
          <p:nvPr/>
        </p:nvSpPr>
        <p:spPr>
          <a:xfrm>
            <a:off x="259976" y="3041"/>
            <a:ext cx="530068" cy="369332"/>
          </a:xfrm>
          <a:prstGeom prst="rect">
            <a:avLst/>
          </a:prstGeom>
          <a:noFill/>
        </p:spPr>
        <p:txBody>
          <a:bodyPr wrap="square" rtlCol="0">
            <a:spAutoFit/>
          </a:bodyPr>
          <a:lstStyle/>
          <a:p>
            <a:r>
              <a:rPr lang="en-GB"/>
              <a:t>GD</a:t>
            </a:r>
          </a:p>
        </p:txBody>
      </p:sp>
    </p:spTree>
    <p:extLst>
      <p:ext uri="{BB962C8B-B14F-4D97-AF65-F5344CB8AC3E}">
        <p14:creationId xmlns:p14="http://schemas.microsoft.com/office/powerpoint/2010/main" val="139218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E1BE-235D-423A-8F4A-9B600ABB4B53}"/>
              </a:ext>
            </a:extLst>
          </p:cNvPr>
          <p:cNvSpPr>
            <a:spLocks noGrp="1"/>
          </p:cNvSpPr>
          <p:nvPr>
            <p:ph type="ctrTitle"/>
          </p:nvPr>
        </p:nvSpPr>
        <p:spPr>
          <a:xfrm>
            <a:off x="780175" y="117447"/>
            <a:ext cx="7935986" cy="864066"/>
          </a:xfrm>
        </p:spPr>
        <p:txBody>
          <a:bodyPr/>
          <a:lstStyle/>
          <a:p>
            <a:r>
              <a:rPr lang="en-GB" sz="4800" u="sng">
                <a:solidFill>
                  <a:schemeClr val="tx1"/>
                </a:solidFill>
              </a:rPr>
              <a:t>Accommodation &amp; Catering</a:t>
            </a:r>
          </a:p>
        </p:txBody>
      </p:sp>
      <p:sp>
        <p:nvSpPr>
          <p:cNvPr id="4" name="TextBox 3">
            <a:extLst>
              <a:ext uri="{FF2B5EF4-FFF2-40B4-BE49-F238E27FC236}">
                <a16:creationId xmlns:a16="http://schemas.microsoft.com/office/drawing/2014/main" id="{81261220-3ECD-484C-AC6F-12232703C4AF}"/>
              </a:ext>
            </a:extLst>
          </p:cNvPr>
          <p:cNvSpPr txBox="1"/>
          <p:nvPr/>
        </p:nvSpPr>
        <p:spPr>
          <a:xfrm>
            <a:off x="503339" y="1015282"/>
            <a:ext cx="5592661" cy="3416320"/>
          </a:xfrm>
          <a:prstGeom prst="rect">
            <a:avLst/>
          </a:prstGeom>
          <a:noFill/>
        </p:spPr>
        <p:txBody>
          <a:bodyPr wrap="square" rtlCol="0">
            <a:spAutoFit/>
          </a:bodyPr>
          <a:lstStyle/>
          <a:p>
            <a:r>
              <a:rPr lang="en-GB" u="sng"/>
              <a:t>Accommodation</a:t>
            </a:r>
          </a:p>
          <a:p>
            <a:pPr marL="285750" indent="-285750">
              <a:buFont typeface="Arial" panose="020B0604020202020204" pitchFamily="34" charset="0"/>
              <a:buChar char="•"/>
            </a:pPr>
            <a:r>
              <a:rPr lang="en-GB"/>
              <a:t>Dormitory style rooms (range from 4-6 people in each).</a:t>
            </a:r>
          </a:p>
          <a:p>
            <a:pPr marL="285750" indent="-285750">
              <a:buFont typeface="Arial" panose="020B0604020202020204" pitchFamily="34" charset="0"/>
              <a:buChar char="•"/>
            </a:pPr>
            <a:r>
              <a:rPr lang="en-GB"/>
              <a:t>Children have an input into room selections.</a:t>
            </a:r>
          </a:p>
          <a:p>
            <a:pPr marL="285750" indent="-285750">
              <a:buFont typeface="Arial" panose="020B0604020202020204" pitchFamily="34" charset="0"/>
              <a:buChar char="•"/>
            </a:pPr>
            <a:r>
              <a:rPr lang="en-GB"/>
              <a:t>Some rooms have </a:t>
            </a:r>
            <a:r>
              <a:rPr lang="en-GB" err="1"/>
              <a:t>en</a:t>
            </a:r>
            <a:r>
              <a:rPr lang="en-GB"/>
              <a:t>-suites, others have toilet and shower facilities on their corridor.</a:t>
            </a:r>
          </a:p>
          <a:p>
            <a:pPr marL="285750" indent="-285750">
              <a:buFont typeface="Arial" panose="020B0604020202020204" pitchFamily="34" charset="0"/>
              <a:buChar char="•"/>
            </a:pPr>
            <a:r>
              <a:rPr lang="en-GB"/>
              <a:t>Separate corridors for girls and boys.</a:t>
            </a:r>
          </a:p>
          <a:p>
            <a:pPr marL="285750" indent="-285750">
              <a:buFont typeface="Arial" panose="020B0604020202020204" pitchFamily="34" charset="0"/>
              <a:buChar char="•"/>
            </a:pPr>
            <a:r>
              <a:rPr lang="en-GB"/>
              <a:t>Adult rooms on each corridor in case of emergency.</a:t>
            </a:r>
          </a:p>
          <a:p>
            <a:pPr marL="285750" indent="-285750">
              <a:buFont typeface="Arial" panose="020B0604020202020204" pitchFamily="34" charset="0"/>
              <a:buChar char="•"/>
            </a:pPr>
            <a:r>
              <a:rPr lang="en-GB"/>
              <a:t>Building locked at night.</a:t>
            </a:r>
          </a:p>
          <a:p>
            <a:pPr marL="285750" indent="-285750">
              <a:buFont typeface="Arial" panose="020B0604020202020204" pitchFamily="34" charset="0"/>
              <a:buChar char="•"/>
            </a:pPr>
            <a:r>
              <a:rPr lang="en-GB"/>
              <a:t>Bedding is supplied - children make their beds on arrival (great entertainment!)</a:t>
            </a:r>
          </a:p>
        </p:txBody>
      </p:sp>
      <p:pic>
        <p:nvPicPr>
          <p:cNvPr id="2050" name="Picture 2" descr="YHA Okehampton, Okehampton – Updated 2022 Prices">
            <a:extLst>
              <a:ext uri="{FF2B5EF4-FFF2-40B4-BE49-F238E27FC236}">
                <a16:creationId xmlns:a16="http://schemas.microsoft.com/office/drawing/2014/main" id="{15D411A7-FDFB-42B0-ADBD-80698192D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15282"/>
            <a:ext cx="3308562" cy="2206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39995C-4F44-46E4-AE42-CFFA82B567B8}"/>
              </a:ext>
            </a:extLst>
          </p:cNvPr>
          <p:cNvSpPr txBox="1"/>
          <p:nvPr/>
        </p:nvSpPr>
        <p:spPr>
          <a:xfrm>
            <a:off x="204749" y="4550056"/>
            <a:ext cx="8511412" cy="2585323"/>
          </a:xfrm>
          <a:prstGeom prst="rect">
            <a:avLst/>
          </a:prstGeom>
          <a:noFill/>
        </p:spPr>
        <p:txBody>
          <a:bodyPr wrap="square" rtlCol="0">
            <a:spAutoFit/>
          </a:bodyPr>
          <a:lstStyle/>
          <a:p>
            <a:r>
              <a:rPr lang="en-GB" u="sng">
                <a:solidFill>
                  <a:srgbClr val="002060"/>
                </a:solidFill>
              </a:rPr>
              <a:t>Catering</a:t>
            </a:r>
          </a:p>
          <a:p>
            <a:pPr marL="285750" indent="-285750">
              <a:buFont typeface="Arial" panose="020B0604020202020204" pitchFamily="34" charset="0"/>
              <a:buChar char="•"/>
            </a:pPr>
            <a:r>
              <a:rPr lang="en-GB" err="1">
                <a:solidFill>
                  <a:srgbClr val="FF0000"/>
                </a:solidFill>
              </a:rPr>
              <a:t>Okehemapton</a:t>
            </a:r>
            <a:r>
              <a:rPr lang="en-GB">
                <a:solidFill>
                  <a:srgbClr val="FF0000"/>
                </a:solidFill>
              </a:rPr>
              <a:t> cater really well for all dietary requirements. You will need let us know your child’s needs on the medical forms when they are distributed.</a:t>
            </a:r>
            <a:endParaRPr lang="en-GB">
              <a:solidFill>
                <a:srgbClr val="002060"/>
              </a:solidFill>
            </a:endParaRPr>
          </a:p>
          <a:p>
            <a:pPr marL="285750" indent="-285750">
              <a:buFont typeface="Arial" panose="020B0604020202020204" pitchFamily="34" charset="0"/>
              <a:buChar char="•"/>
            </a:pPr>
            <a:r>
              <a:rPr lang="en-GB">
                <a:solidFill>
                  <a:srgbClr val="002060"/>
                </a:solidFill>
              </a:rPr>
              <a:t>Breakfast – Cooked breakfast every day plus cereal and toast</a:t>
            </a:r>
          </a:p>
          <a:p>
            <a:pPr marL="285750" indent="-285750">
              <a:buFont typeface="Arial" panose="020B0604020202020204" pitchFamily="34" charset="0"/>
              <a:buChar char="•"/>
            </a:pPr>
            <a:r>
              <a:rPr lang="en-GB">
                <a:solidFill>
                  <a:srgbClr val="002060"/>
                </a:solidFill>
              </a:rPr>
              <a:t>Lunches – pre-made packed lunches. Ham/cheese rolls, fruit, crisps, cookie</a:t>
            </a:r>
          </a:p>
          <a:p>
            <a:pPr marL="285750" indent="-285750">
              <a:buFont typeface="Arial" panose="020B0604020202020204" pitchFamily="34" charset="0"/>
              <a:buChar char="•"/>
            </a:pPr>
            <a:r>
              <a:rPr lang="en-GB">
                <a:solidFill>
                  <a:srgbClr val="002060"/>
                </a:solidFill>
              </a:rPr>
              <a:t>Evening meal – Spaghetti Bolognese, roast dinner, chicken pie, Pizza – all with veggie options and puddings </a:t>
            </a:r>
          </a:p>
          <a:p>
            <a:r>
              <a:rPr lang="en-GB">
                <a:solidFill>
                  <a:srgbClr val="002060"/>
                </a:solidFill>
              </a:rPr>
              <a:t>(all TBC)</a:t>
            </a:r>
          </a:p>
          <a:p>
            <a:pPr marL="285750" indent="-285750">
              <a:buFont typeface="Arial" panose="020B0604020202020204" pitchFamily="34" charset="0"/>
              <a:buChar char="•"/>
            </a:pPr>
            <a:endParaRPr lang="en-GB"/>
          </a:p>
        </p:txBody>
      </p:sp>
      <p:pic>
        <p:nvPicPr>
          <p:cNvPr id="1026" name="Picture 2" descr="Adventure Okehampton | Accommodation">
            <a:extLst>
              <a:ext uri="{FF2B5EF4-FFF2-40B4-BE49-F238E27FC236}">
                <a16:creationId xmlns:a16="http://schemas.microsoft.com/office/drawing/2014/main" id="{2F38C3CC-5DCF-459A-8A69-898655025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424" y="5273522"/>
            <a:ext cx="2974208" cy="1487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Okehampton Goods Shed.jpg - Wikimedia Commons">
            <a:extLst>
              <a:ext uri="{FF2B5EF4-FFF2-40B4-BE49-F238E27FC236}">
                <a16:creationId xmlns:a16="http://schemas.microsoft.com/office/drawing/2014/main" id="{26814128-90BA-4FA9-97B5-6FEC2EF6F4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432"/>
          <a:stretch/>
        </p:blipFill>
        <p:spPr bwMode="auto">
          <a:xfrm>
            <a:off x="8357759" y="2935019"/>
            <a:ext cx="3611707" cy="2057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54FA67-61D2-3C99-92A9-5AC218B69707}"/>
              </a:ext>
            </a:extLst>
          </p:cNvPr>
          <p:cNvSpPr txBox="1"/>
          <p:nvPr/>
        </p:nvSpPr>
        <p:spPr>
          <a:xfrm>
            <a:off x="259976" y="3041"/>
            <a:ext cx="530068" cy="369332"/>
          </a:xfrm>
          <a:prstGeom prst="rect">
            <a:avLst/>
          </a:prstGeom>
          <a:noFill/>
        </p:spPr>
        <p:txBody>
          <a:bodyPr wrap="square" rtlCol="0">
            <a:spAutoFit/>
          </a:bodyPr>
          <a:lstStyle/>
          <a:p>
            <a:r>
              <a:rPr lang="en-GB"/>
              <a:t>LS</a:t>
            </a:r>
          </a:p>
        </p:txBody>
      </p:sp>
    </p:spTree>
    <p:extLst>
      <p:ext uri="{BB962C8B-B14F-4D97-AF65-F5344CB8AC3E}">
        <p14:creationId xmlns:p14="http://schemas.microsoft.com/office/powerpoint/2010/main" val="37946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E1BE-235D-423A-8F4A-9B600ABB4B53}"/>
              </a:ext>
            </a:extLst>
          </p:cNvPr>
          <p:cNvSpPr>
            <a:spLocks noGrp="1"/>
          </p:cNvSpPr>
          <p:nvPr>
            <p:ph type="ctrTitle"/>
          </p:nvPr>
        </p:nvSpPr>
        <p:spPr>
          <a:xfrm>
            <a:off x="981511" y="134225"/>
            <a:ext cx="2617366" cy="864066"/>
          </a:xfrm>
        </p:spPr>
        <p:txBody>
          <a:bodyPr/>
          <a:lstStyle/>
          <a:p>
            <a:r>
              <a:rPr lang="en-GB" sz="4800" u="sng">
                <a:solidFill>
                  <a:schemeClr val="tx1"/>
                </a:solidFill>
              </a:rPr>
              <a:t>Medical</a:t>
            </a:r>
          </a:p>
        </p:txBody>
      </p:sp>
      <p:sp>
        <p:nvSpPr>
          <p:cNvPr id="4" name="TextBox 3">
            <a:extLst>
              <a:ext uri="{FF2B5EF4-FFF2-40B4-BE49-F238E27FC236}">
                <a16:creationId xmlns:a16="http://schemas.microsoft.com/office/drawing/2014/main" id="{81261220-3ECD-484C-AC6F-12232703C4AF}"/>
              </a:ext>
            </a:extLst>
          </p:cNvPr>
          <p:cNvSpPr txBox="1"/>
          <p:nvPr/>
        </p:nvSpPr>
        <p:spPr>
          <a:xfrm>
            <a:off x="487920" y="1083088"/>
            <a:ext cx="9764788" cy="5324535"/>
          </a:xfrm>
          <a:prstGeom prst="rect">
            <a:avLst/>
          </a:prstGeom>
          <a:noFill/>
        </p:spPr>
        <p:txBody>
          <a:bodyPr wrap="square" rtlCol="0">
            <a:spAutoFit/>
          </a:bodyPr>
          <a:lstStyle/>
          <a:p>
            <a:pPr marL="285750" indent="-285750">
              <a:buFont typeface="Arial" panose="020B0604020202020204" pitchFamily="34" charset="0"/>
              <a:buChar char="•"/>
            </a:pPr>
            <a:r>
              <a:rPr lang="en-GB" sz="2000"/>
              <a:t>A detailed medical form will be sent to you prior to the trip.</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We’re used to dealing with a whole range of medical needs which become relevant on a residential. Please contact your child’s class teacher about any concerns you have or situations we should be aware of so we can put plans in place. We can be very discrete if conditions are sensitive.</a:t>
            </a:r>
          </a:p>
          <a:p>
            <a:endParaRPr lang="en-GB" sz="2000"/>
          </a:p>
          <a:p>
            <a:pPr marL="285750" indent="-285750">
              <a:buFont typeface="Arial" panose="020B0604020202020204" pitchFamily="34" charset="0"/>
              <a:buChar char="•"/>
            </a:pPr>
            <a:r>
              <a:rPr lang="en-GB" sz="2000"/>
              <a:t>Year 6 teachers are all trained in the administration of medicines and have experience of administering meds at various points throughout the day.</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We have a separate staff area for the storage of meds – including a fridge.</a:t>
            </a:r>
          </a:p>
          <a:p>
            <a:endParaRPr lang="en-GB" sz="2000"/>
          </a:p>
          <a:p>
            <a:pPr marL="285750" indent="-285750">
              <a:buFont typeface="Arial" panose="020B0604020202020204" pitchFamily="34" charset="0"/>
              <a:buChar char="•"/>
            </a:pPr>
            <a:r>
              <a:rPr lang="en-GB" sz="2000"/>
              <a:t>Please be organised with your medical forms and in handing meds to the office. Everything needs to be done thoroughly by the book.</a:t>
            </a:r>
          </a:p>
          <a:p>
            <a:r>
              <a:rPr lang="en-GB" sz="2000">
                <a:solidFill>
                  <a:srgbClr val="0070C0"/>
                </a:solidFill>
              </a:rPr>
              <a:t>e.g. all meds must be in original packaging, if you turn up on the morning of Camp with meds, you will need to complete a form before which could delay our departure.</a:t>
            </a:r>
          </a:p>
        </p:txBody>
      </p:sp>
      <p:sp>
        <p:nvSpPr>
          <p:cNvPr id="3" name="TextBox 2">
            <a:extLst>
              <a:ext uri="{FF2B5EF4-FFF2-40B4-BE49-F238E27FC236}">
                <a16:creationId xmlns:a16="http://schemas.microsoft.com/office/drawing/2014/main" id="{CE6C7E3E-E826-2B2D-685B-F94AA0088ABA}"/>
              </a:ext>
            </a:extLst>
          </p:cNvPr>
          <p:cNvSpPr txBox="1"/>
          <p:nvPr/>
        </p:nvSpPr>
        <p:spPr>
          <a:xfrm>
            <a:off x="259976" y="3041"/>
            <a:ext cx="530068" cy="369332"/>
          </a:xfrm>
          <a:prstGeom prst="rect">
            <a:avLst/>
          </a:prstGeom>
          <a:noFill/>
        </p:spPr>
        <p:txBody>
          <a:bodyPr wrap="square" rtlCol="0">
            <a:spAutoFit/>
          </a:bodyPr>
          <a:lstStyle/>
          <a:p>
            <a:r>
              <a:rPr lang="en-GB"/>
              <a:t>RL</a:t>
            </a:r>
          </a:p>
        </p:txBody>
      </p:sp>
    </p:spTree>
    <p:extLst>
      <p:ext uri="{BB962C8B-B14F-4D97-AF65-F5344CB8AC3E}">
        <p14:creationId xmlns:p14="http://schemas.microsoft.com/office/powerpoint/2010/main" val="252619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E1BE-235D-423A-8F4A-9B600ABB4B53}"/>
              </a:ext>
            </a:extLst>
          </p:cNvPr>
          <p:cNvSpPr>
            <a:spLocks noGrp="1"/>
          </p:cNvSpPr>
          <p:nvPr>
            <p:ph type="ctrTitle"/>
          </p:nvPr>
        </p:nvSpPr>
        <p:spPr>
          <a:xfrm>
            <a:off x="981510" y="134225"/>
            <a:ext cx="5738071" cy="864066"/>
          </a:xfrm>
        </p:spPr>
        <p:txBody>
          <a:bodyPr/>
          <a:lstStyle/>
          <a:p>
            <a:r>
              <a:rPr lang="en-GB" sz="4800" u="sng">
                <a:solidFill>
                  <a:schemeClr val="tx1"/>
                </a:solidFill>
              </a:rPr>
              <a:t>Logistics and Pricing</a:t>
            </a:r>
          </a:p>
        </p:txBody>
      </p:sp>
      <p:sp>
        <p:nvSpPr>
          <p:cNvPr id="4" name="TextBox 3">
            <a:extLst>
              <a:ext uri="{FF2B5EF4-FFF2-40B4-BE49-F238E27FC236}">
                <a16:creationId xmlns:a16="http://schemas.microsoft.com/office/drawing/2014/main" id="{81261220-3ECD-484C-AC6F-12232703C4AF}"/>
              </a:ext>
            </a:extLst>
          </p:cNvPr>
          <p:cNvSpPr txBox="1"/>
          <p:nvPr/>
        </p:nvSpPr>
        <p:spPr>
          <a:xfrm>
            <a:off x="637562" y="930260"/>
            <a:ext cx="9775065" cy="3139321"/>
          </a:xfrm>
          <a:prstGeom prst="rect">
            <a:avLst/>
          </a:prstGeom>
          <a:noFill/>
        </p:spPr>
        <p:txBody>
          <a:bodyPr wrap="square" rtlCol="0">
            <a:spAutoFit/>
          </a:bodyPr>
          <a:lstStyle/>
          <a:p>
            <a:pPr marL="285750" indent="-285750">
              <a:buFont typeface="Arial" panose="020B0604020202020204" pitchFamily="34" charset="0"/>
              <a:buChar char="•"/>
            </a:pPr>
            <a:r>
              <a:rPr lang="en-GB"/>
              <a:t>No phones! No electrical devices or valuables. They are there to escape technology!</a:t>
            </a:r>
          </a:p>
          <a:p>
            <a:pPr marL="285750" indent="-285750">
              <a:buFont typeface="Arial" panose="020B0604020202020204" pitchFamily="34" charset="0"/>
              <a:buChar char="•"/>
            </a:pPr>
            <a:r>
              <a:rPr lang="en-GB"/>
              <a:t>All staff will take plenty of photos and communicate via Twitter feed</a:t>
            </a:r>
          </a:p>
          <a:p>
            <a:pPr marL="285750" indent="-285750">
              <a:buFont typeface="Arial" panose="020B0604020202020204" pitchFamily="34" charset="0"/>
              <a:buChar char="•"/>
            </a:pPr>
            <a:r>
              <a:rPr lang="en-GB"/>
              <a:t>Staffing – children will be accompanied by school staff but we will also need a couple of parental volunteers. If you’re keen to put yourself forward, please pass your name onto the office.</a:t>
            </a:r>
          </a:p>
          <a:p>
            <a:pPr marL="285750" indent="-285750">
              <a:buFont typeface="Arial" panose="020B0604020202020204" pitchFamily="34" charset="0"/>
              <a:buChar char="•"/>
            </a:pPr>
            <a:r>
              <a:rPr lang="en-GB"/>
              <a:t>Kit lists, medical forms and precise details to be shared in due course. (8:30am-ish arrival at school)</a:t>
            </a:r>
          </a:p>
          <a:p>
            <a:pPr marL="285750" indent="-285750">
              <a:buFont typeface="Arial" panose="020B0604020202020204" pitchFamily="34" charset="0"/>
              <a:buChar char="•"/>
            </a:pPr>
            <a:r>
              <a:rPr lang="en-GB"/>
              <a:t>£424 total. £363 for Camp, £61 for travel. Please see your letter for the breakdown of payments.</a:t>
            </a:r>
          </a:p>
          <a:p>
            <a:pPr marL="285750" indent="-285750">
              <a:buFont typeface="Arial" panose="020B0604020202020204" pitchFamily="34" charset="0"/>
              <a:buChar char="•"/>
            </a:pPr>
            <a:r>
              <a:rPr lang="en-GB"/>
              <a:t>‘We expect all year 6 children to come to Camp’. If you are concerned about finances or your child is in receipt of free school meals then please contact the school office.</a:t>
            </a:r>
          </a:p>
        </p:txBody>
      </p:sp>
      <p:pic>
        <p:nvPicPr>
          <p:cNvPr id="3" name="Picture 2">
            <a:extLst>
              <a:ext uri="{FF2B5EF4-FFF2-40B4-BE49-F238E27FC236}">
                <a16:creationId xmlns:a16="http://schemas.microsoft.com/office/drawing/2014/main" id="{F1BE0CA5-C4D1-40A7-A2E3-7F99E0044EC2}"/>
              </a:ext>
            </a:extLst>
          </p:cNvPr>
          <p:cNvPicPr>
            <a:picLocks noChangeAspect="1"/>
          </p:cNvPicPr>
          <p:nvPr/>
        </p:nvPicPr>
        <p:blipFill>
          <a:blip r:embed="rId2"/>
          <a:stretch>
            <a:fillRect/>
          </a:stretch>
        </p:blipFill>
        <p:spPr>
          <a:xfrm>
            <a:off x="327169" y="4174065"/>
            <a:ext cx="5508269" cy="2460739"/>
          </a:xfrm>
          <a:prstGeom prst="rect">
            <a:avLst/>
          </a:prstGeom>
        </p:spPr>
      </p:pic>
      <p:pic>
        <p:nvPicPr>
          <p:cNvPr id="5" name="Picture 4">
            <a:extLst>
              <a:ext uri="{FF2B5EF4-FFF2-40B4-BE49-F238E27FC236}">
                <a16:creationId xmlns:a16="http://schemas.microsoft.com/office/drawing/2014/main" id="{A5DD97D4-CC79-43E8-A5ED-299E889EE239}"/>
              </a:ext>
            </a:extLst>
          </p:cNvPr>
          <p:cNvPicPr>
            <a:picLocks noChangeAspect="1"/>
          </p:cNvPicPr>
          <p:nvPr/>
        </p:nvPicPr>
        <p:blipFill>
          <a:blip r:embed="rId3"/>
          <a:stretch>
            <a:fillRect/>
          </a:stretch>
        </p:blipFill>
        <p:spPr>
          <a:xfrm>
            <a:off x="6213445" y="4069580"/>
            <a:ext cx="4977469" cy="2460739"/>
          </a:xfrm>
          <a:prstGeom prst="rect">
            <a:avLst/>
          </a:prstGeom>
        </p:spPr>
      </p:pic>
      <p:sp>
        <p:nvSpPr>
          <p:cNvPr id="6" name="TextBox 5">
            <a:extLst>
              <a:ext uri="{FF2B5EF4-FFF2-40B4-BE49-F238E27FC236}">
                <a16:creationId xmlns:a16="http://schemas.microsoft.com/office/drawing/2014/main" id="{B99FBF09-0BAC-4333-B351-F77EB4B165C9}"/>
              </a:ext>
            </a:extLst>
          </p:cNvPr>
          <p:cNvSpPr txBox="1"/>
          <p:nvPr/>
        </p:nvSpPr>
        <p:spPr>
          <a:xfrm>
            <a:off x="9873842" y="4069580"/>
            <a:ext cx="1317072" cy="923330"/>
          </a:xfrm>
          <a:prstGeom prst="rect">
            <a:avLst/>
          </a:prstGeom>
          <a:noFill/>
        </p:spPr>
        <p:txBody>
          <a:bodyPr wrap="square" rtlCol="0">
            <a:spAutoFit/>
          </a:bodyPr>
          <a:lstStyle/>
          <a:p>
            <a:r>
              <a:rPr lang="en-GB">
                <a:solidFill>
                  <a:srgbClr val="FF0000"/>
                </a:solidFill>
                <a:highlight>
                  <a:srgbClr val="C0C0C0"/>
                </a:highlight>
              </a:rPr>
              <a:t>Car park becomes a playground</a:t>
            </a:r>
          </a:p>
        </p:txBody>
      </p:sp>
      <p:sp>
        <p:nvSpPr>
          <p:cNvPr id="7" name="TextBox 6">
            <a:extLst>
              <a:ext uri="{FF2B5EF4-FFF2-40B4-BE49-F238E27FC236}">
                <a16:creationId xmlns:a16="http://schemas.microsoft.com/office/drawing/2014/main" id="{A6363BC7-AF72-B37E-0893-E562D6E5E6EC}"/>
              </a:ext>
            </a:extLst>
          </p:cNvPr>
          <p:cNvSpPr txBox="1"/>
          <p:nvPr/>
        </p:nvSpPr>
        <p:spPr>
          <a:xfrm>
            <a:off x="259976" y="3041"/>
            <a:ext cx="530068" cy="369332"/>
          </a:xfrm>
          <a:prstGeom prst="rect">
            <a:avLst/>
          </a:prstGeom>
          <a:noFill/>
        </p:spPr>
        <p:txBody>
          <a:bodyPr wrap="square" rtlCol="0">
            <a:spAutoFit/>
          </a:bodyPr>
          <a:lstStyle/>
          <a:p>
            <a:r>
              <a:rPr lang="en-GB"/>
              <a:t>GD</a:t>
            </a:r>
          </a:p>
        </p:txBody>
      </p:sp>
    </p:spTree>
    <p:extLst>
      <p:ext uri="{BB962C8B-B14F-4D97-AF65-F5344CB8AC3E}">
        <p14:creationId xmlns:p14="http://schemas.microsoft.com/office/powerpoint/2010/main" val="184772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FF568A-4685-4B77-8786-B2D97BB83DAB}"/>
              </a:ext>
            </a:extLst>
          </p:cNvPr>
          <p:cNvSpPr txBox="1">
            <a:spLocks/>
          </p:cNvSpPr>
          <p:nvPr/>
        </p:nvSpPr>
        <p:spPr>
          <a:xfrm>
            <a:off x="4001547" y="3196207"/>
            <a:ext cx="5738071" cy="8640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u="sng">
                <a:solidFill>
                  <a:schemeClr val="tx1"/>
                </a:solidFill>
              </a:rPr>
              <a:t>Questions?</a:t>
            </a:r>
          </a:p>
        </p:txBody>
      </p:sp>
      <p:pic>
        <p:nvPicPr>
          <p:cNvPr id="5" name="Picture 2" descr="File:Okehampton Goods Shed.jpg - Wikimedia Commons">
            <a:extLst>
              <a:ext uri="{FF2B5EF4-FFF2-40B4-BE49-F238E27FC236}">
                <a16:creationId xmlns:a16="http://schemas.microsoft.com/office/drawing/2014/main" id="{7FAF8682-2010-408C-87BC-B6E3CE6469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32"/>
          <a:stretch/>
        </p:blipFill>
        <p:spPr bwMode="auto">
          <a:xfrm>
            <a:off x="327168" y="159041"/>
            <a:ext cx="5330434" cy="30371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adventureokehampton.com/wp-content/uploads/2019/07/GORGE_SCRAMBLINGSlider-2.jpg">
            <a:extLst>
              <a:ext uri="{FF2B5EF4-FFF2-40B4-BE49-F238E27FC236}">
                <a16:creationId xmlns:a16="http://schemas.microsoft.com/office/drawing/2014/main" id="{820FD6A1-3B6D-4EDE-A08B-7332AF4D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776" y="159041"/>
            <a:ext cx="5406180" cy="3068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adventureokehampton.com/wp-content/uploads/2019/07/HIGH_ROPESSlider-12.jpg">
            <a:extLst>
              <a:ext uri="{FF2B5EF4-FFF2-40B4-BE49-F238E27FC236}">
                <a16:creationId xmlns:a16="http://schemas.microsoft.com/office/drawing/2014/main" id="{57563BF8-1904-4298-8F1E-E2714917F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70" y="4116486"/>
            <a:ext cx="4375273" cy="2483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dventure Okehampton: The Goods Shed in Okehampton, United Kingdom from  114$, photos, reviews - zenhotels.com">
            <a:extLst>
              <a:ext uri="{FF2B5EF4-FFF2-40B4-BE49-F238E27FC236}">
                <a16:creationId xmlns:a16="http://schemas.microsoft.com/office/drawing/2014/main" id="{50A49DB6-5637-493D-AEA1-151760419B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7055" y="3429000"/>
            <a:ext cx="3226963" cy="322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0888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8a61ab-dc0c-4d19-a803-ca45eb629f02">
      <Terms xmlns="http://schemas.microsoft.com/office/infopath/2007/PartnerControls"/>
    </lcf76f155ced4ddcb4097134ff3c332f>
    <TaxCatchAll xmlns="77369167-7a2c-4539-b09f-17f91e640d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0E6799BB5BB8428349AF6A75C9B171" ma:contentTypeVersion="15" ma:contentTypeDescription="Create a new document." ma:contentTypeScope="" ma:versionID="b3a4acfa3ea7c2913a80285a0c4ba8b0">
  <xsd:schema xmlns:xsd="http://www.w3.org/2001/XMLSchema" xmlns:xs="http://www.w3.org/2001/XMLSchema" xmlns:p="http://schemas.microsoft.com/office/2006/metadata/properties" xmlns:ns2="5f8a61ab-dc0c-4d19-a803-ca45eb629f02" xmlns:ns3="77369167-7a2c-4539-b09f-17f91e640dde" targetNamespace="http://schemas.microsoft.com/office/2006/metadata/properties" ma:root="true" ma:fieldsID="725450d48c514d232faa5c4afd320878" ns2:_="" ns3:_="">
    <xsd:import namespace="5f8a61ab-dc0c-4d19-a803-ca45eb629f02"/>
    <xsd:import namespace="77369167-7a2c-4539-b09f-17f91e640d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a61ab-dc0c-4d19-a803-ca45eb629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59d07fe-95a7-4454-a4e2-6e6794ab88b7"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369167-7a2c-4539-b09f-17f91e640d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8b1d243-c15a-4ce9-867e-629c262df435}" ma:internalName="TaxCatchAll" ma:showField="CatchAllData" ma:web="77369167-7a2c-4539-b09f-17f91e640d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3A76ED-2F31-4085-9DC0-B3897CB975D1}">
  <ds:schemaRefs>
    <ds:schemaRef ds:uri="5f8a61ab-dc0c-4d19-a803-ca45eb629f02"/>
    <ds:schemaRef ds:uri="77369167-7a2c-4539-b09f-17f91e640dde"/>
    <ds:schemaRef ds:uri="b74801ba-e07b-46f9-8a18-be42ffb156d5"/>
    <ds:schemaRef ds:uri="b884d6d7-64bf-4780-be2c-026cffb7d82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0ABBA9-434D-4AE2-BBCC-3EB144B06501}">
  <ds:schemaRefs>
    <ds:schemaRef ds:uri="http://schemas.microsoft.com/sharepoint/v3/contenttype/forms"/>
  </ds:schemaRefs>
</ds:datastoreItem>
</file>

<file path=customXml/itemProps3.xml><?xml version="1.0" encoding="utf-8"?>
<ds:datastoreItem xmlns:ds="http://schemas.openxmlformats.org/officeDocument/2006/customXml" ds:itemID="{CA81E206-B386-4438-A2F8-CDE8543C7BA6}">
  <ds:schemaRefs>
    <ds:schemaRef ds:uri="5f8a61ab-dc0c-4d19-a803-ca45eb629f02"/>
    <ds:schemaRef ds:uri="77369167-7a2c-4539-b09f-17f91e640d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743</Words>
  <Application>Microsoft Office PowerPoint</Application>
  <PresentationFormat>Widescreen</PresentationFormat>
  <Paragraphs>95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Trebuchet MS</vt:lpstr>
      <vt:lpstr>Wingdings</vt:lpstr>
      <vt:lpstr>Wingdings 3</vt:lpstr>
      <vt:lpstr>Facet</vt:lpstr>
      <vt:lpstr>Adventure Okehampton</vt:lpstr>
      <vt:lpstr>Activities</vt:lpstr>
      <vt:lpstr>Typical Schedule</vt:lpstr>
      <vt:lpstr>Accommodation &amp; Catering</vt:lpstr>
      <vt:lpstr>Medical</vt:lpstr>
      <vt:lpstr>Logistics and Pricing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Camp 2022 - Background</dc:title>
  <dc:creator>Rob Salisbury</dc:creator>
  <cp:lastModifiedBy>Rosie Leach</cp:lastModifiedBy>
  <cp:revision>1</cp:revision>
  <dcterms:created xsi:type="dcterms:W3CDTF">2022-01-11T17:08:51Z</dcterms:created>
  <dcterms:modified xsi:type="dcterms:W3CDTF">2025-01-21T17:44:51Z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0x0101003B0E6799BB5BB8428349AF6A75C9B171</vt:lpwstr>
  </property>
  <property fmtid="{D5CDD505-2E9C-101B-9397-08002B2CF9AE}" pid="3" name="Order">
    <vt:r8>295400</vt:r8>
  </property>
  <property fmtid="{D5CDD505-2E9C-101B-9397-08002B2CF9AE}" pid="4" name="MediaServiceImageTags">
    <vt:lpwstr/>
  </property>
</Properties>
</file>